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4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نمط ذو نسُق 2 - تميي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4380"/>
    <p:restoredTop sz="94660"/>
  </p:normalViewPr>
  <p:slideViewPr>
    <p:cSldViewPr>
      <p:cViewPr>
        <p:scale>
          <a:sx n="100" d="100"/>
          <a:sy n="100" d="100"/>
        </p:scale>
        <p:origin x="-802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1B206-A0DA-4866-8B62-55D1F8191B9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BEEFE-7745-4D61-A26E-83CEB212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EEFE-7745-4D61-A26E-83CEB2127A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9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EEFE-7745-4D61-A26E-83CEB2127A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2EE059-E664-41F5-A9AB-1B3BE64C3A0D}" type="datetimeFigureOut">
              <a:rPr lang="ar-IQ" smtClean="0"/>
              <a:t>10/05/1445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373419-6D6F-4090-BBD5-72E1ED778B7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5544617" cy="841977"/>
          </a:xfrm>
        </p:spPr>
        <p:txBody>
          <a:bodyPr>
            <a:noAutofit/>
          </a:bodyPr>
          <a:lstStyle/>
          <a:p>
            <a:pPr algn="ctr" rtl="0"/>
            <a:r>
              <a:rPr lang="en-US" sz="6000" b="1" dirty="0" smtClean="0">
                <a:solidFill>
                  <a:schemeClr val="tx1"/>
                </a:solidFill>
                <a:latin typeface="Arial Black" pitchFamily="34" charset="0"/>
                <a:ea typeface="Verdana" panose="020B0604030504040204" pitchFamily="34" charset="0"/>
              </a:rPr>
              <a:t>statistics</a:t>
            </a:r>
            <a:endParaRPr lang="ar-IQ" sz="6000" b="1" dirty="0">
              <a:solidFill>
                <a:schemeClr val="tx1"/>
              </a:solidFill>
              <a:latin typeface="Arial Black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4005064"/>
            <a:ext cx="5712179" cy="2335678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For first 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stage</a:t>
            </a:r>
            <a:r>
              <a:rPr lang="en-US" altLang="en-US" sz="6000" b="1" dirty="0">
                <a:solidFill>
                  <a:schemeClr val="tx1"/>
                </a:solidFill>
                <a:latin typeface="Arial Black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altLang="en-US" sz="6000" b="1" dirty="0">
                <a:solidFill>
                  <a:schemeClr val="tx1"/>
                </a:solidFill>
                <a:latin typeface="Arial Black" pitchFamily="34" charset="0"/>
                <a:ea typeface="+mj-ea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 prepared by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Aseel  Ali</a:t>
            </a:r>
            <a:r>
              <a:rPr lang="en-US" alt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alt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Arial" panose="020B0604020202020204" pitchFamily="34" charset="0"/>
              </a:rPr>
            </a:br>
            <a:endParaRPr lang="ar-IQ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1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Example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: </a:t>
            </a:r>
            <a:r>
              <a:rPr lang="en-US" sz="24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These data show the weight (x) of 5 children (in kg):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559550" cy="395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66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3648" y="970384"/>
                <a:ext cx="6552728" cy="5155780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Variance</a:t>
                </a:r>
                <a:r>
                  <a:rPr lang="en-US" sz="24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)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 = 1.5 kg</a:t>
                </a:r>
                <a:r>
                  <a:rPr lang="en-US" sz="2400" b="1" baseline="30000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2   </a:t>
                </a:r>
                <a:endParaRPr lang="en-US" sz="24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Standard deviation (s)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  kg  = 1.22 kg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970384"/>
                <a:ext cx="6552728" cy="51557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15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ea typeface="Verdana" panose="020B0604030504040204" pitchFamily="34" charset="0"/>
              </a:rPr>
              <a:t>4-Coefficient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 Black" pitchFamily="34" charset="0"/>
                <a:ea typeface="Verdana" panose="020B0604030504040204" pitchFamily="34" charset="0"/>
              </a:rPr>
              <a:t>of variation </a:t>
            </a:r>
            <a:endParaRPr lang="ar-IQ" sz="3600" b="1" dirty="0">
              <a:solidFill>
                <a:schemeClr val="tx1"/>
              </a:solidFill>
              <a:latin typeface="Arial Black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556793"/>
                <a:ext cx="6480720" cy="4248471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Coefficient of variation (cv) is the percentage of the standard deviation to the mean, as follows: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Coefficient of variation 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c.v.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𝒔𝒕𝒂𝒏𝒅𝒂𝒓𝒅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𝒅𝒆𝒗𝒊𝒂𝒕𝒊𝒐𝒏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𝒎𝒆𝒂𝒏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×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𝟏𝟎𝟎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%</m:t>
                    </m:r>
                    <m:r>
                      <a:rPr lang="en-US" sz="2000" b="1">
                        <a:latin typeface="Cambria Math"/>
                        <a:ea typeface="Cambria Math"/>
                        <a:cs typeface="+mj-cs"/>
                      </a:rPr>
                      <m:t>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𝒄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𝒗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.=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acc>
                      </m:den>
                    </m:f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It has no units .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Example : these data show the weight (x) of 5 children (in kg).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As previously calculated: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Mean = 5 kg ,   standard deviation =1.2 kg 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c.v.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𝟐𝟐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×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𝟏𝟎𝟎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) = 24.4 %</a:t>
                </a:r>
                <a:endParaRPr lang="ar-IQ" sz="20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556793"/>
                <a:ext cx="6480720" cy="4248471"/>
              </a:xfrm>
              <a:blipFill rotWithShape="1">
                <a:blip r:embed="rId2"/>
                <a:stretch>
                  <a:fillRect r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811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Example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if it was 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1844824"/>
                <a:ext cx="8183880" cy="388843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 smtClean="0">
                              <a:latin typeface="Cambria Math"/>
                            </a:rPr>
                            <m:t>𝒊</m:t>
                          </m:r>
                          <m:r>
                            <m:rPr>
                              <m:brk m:alnAt="23"/>
                            </m:rPr>
                            <a:rPr lang="en-US" sz="2000" b="1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𝟏𝟎</m:t>
                          </m:r>
                        </m:sup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sz="20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   , </m:t>
                          </m:r>
                          <m:nary>
                            <m:naryPr>
                              <m:chr m:val="∑"/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1" i="1" smtClean="0">
                                  <a:latin typeface="Cambria Math"/>
                                </a:rPr>
                                <m:t>𝒊</m:t>
                              </m:r>
                              <m:r>
                                <m:rPr>
                                  <m:brk m:alnAt="23"/>
                                </m:rPr>
                                <a:rPr lang="en-US" sz="2000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20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𝟏𝟎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0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𝟏𝟏𝟎𝟎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b="1" dirty="0" smtClean="0">
                  <a:latin typeface="Arial Black" pitchFamily="34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Arial Black" pitchFamily="34" charset="0"/>
                  </a:rPr>
                  <a:t>Find c.v.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Arial Black" pitchFamily="34" charset="0"/>
                  </a:rPr>
                  <a:t>Answer:</a:t>
                </a:r>
                <a:r>
                  <a:rPr lang="en-US" sz="2000" b="1" dirty="0">
                    <a:solidFill>
                      <a:prstClr val="black"/>
                    </a:solidFill>
                    <a:latin typeface="Arial Black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</m:t>
                        </m:r>
                        <m:acc>
                          <m:accPr>
                            <m:chr m:val="̅"/>
                            <m:ctrlP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=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,       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Arial Black" pitchFamily="34" charset="0"/>
                    <a:ea typeface="Verdana" panose="020B060403050404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𝒏</m:t>
                            </m:r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𝟏𝟏𝟎𝟎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𝟏𝟏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𝟏𝟏𝟏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endParaRPr lang="en-US" sz="2000" b="1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𝟑𝟑𝟑</m:t>
                      </m:r>
                    </m:oMath>
                  </m:oMathPara>
                </a14:m>
                <a:endParaRPr lang="en-US" sz="2000" b="1" dirty="0" smtClean="0">
                  <a:latin typeface="Arial Black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𝒄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𝒗</m:t>
                      </m:r>
                      <m:r>
                        <a:rPr lang="en-US" sz="2000" b="1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𝒔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den>
                      </m:f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𝟑𝟑𝟑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den>
                      </m:f>
                      <m:r>
                        <a:rPr lang="en-US" sz="2000" b="1" dirty="0">
                          <a:latin typeface="Cambria Math"/>
                        </a:rPr>
                        <m:t>×</m:t>
                      </m:r>
                      <m:r>
                        <a:rPr lang="en-US" sz="2000" b="1" i="0" dirty="0" smtClean="0">
                          <a:latin typeface="Cambria Math"/>
                        </a:rPr>
                        <m:t>𝟏𝟎𝟎</m:t>
                      </m:r>
                      <m:r>
                        <a:rPr lang="en-US" sz="2000" b="1" i="0" dirty="0" smtClean="0">
                          <a:latin typeface="Cambria Math"/>
                        </a:rPr>
                        <m:t>%=</m:t>
                      </m:r>
                      <m:r>
                        <a:rPr lang="en-US" sz="2000" b="1" i="0" dirty="0" smtClean="0">
                          <a:latin typeface="Cambria Math"/>
                        </a:rPr>
                        <m:t>𝟑𝟑</m:t>
                      </m:r>
                      <m:r>
                        <a:rPr lang="en-US" sz="2000" b="1" i="0" dirty="0" smtClean="0">
                          <a:latin typeface="Cambria Math"/>
                        </a:rPr>
                        <m:t>.</m:t>
                      </m:r>
                      <m:r>
                        <a:rPr lang="en-US" sz="2000" b="1" i="0" dirty="0" smtClean="0">
                          <a:latin typeface="Cambria Math"/>
                        </a:rPr>
                        <m:t>𝟑𝟑</m:t>
                      </m:r>
                      <m:r>
                        <a:rPr lang="en-US" sz="2000" b="1" i="0" dirty="0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2000" b="1" dirty="0" smtClean="0">
                  <a:latin typeface="Arial Black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1844824"/>
                <a:ext cx="8183880" cy="388843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91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Homework: </a:t>
            </a:r>
            <a:r>
              <a:rPr lang="en-US" sz="2000" dirty="0" smtClean="0"/>
              <a:t>If </a:t>
            </a:r>
            <a:r>
              <a:rPr lang="en-US" sz="2000" dirty="0"/>
              <a:t>you know that the sum of the squares of the deviations of values ​​from their </a:t>
            </a:r>
            <a:r>
              <a:rPr lang="en-US" sz="2000" dirty="0" smtClean="0"/>
              <a:t>mean </a:t>
            </a:r>
            <a:r>
              <a:rPr lang="en-US" sz="2000" dirty="0"/>
              <a:t>for ten values ​​is </a:t>
            </a:r>
            <a:r>
              <a:rPr lang="en-US" sz="2000" dirty="0" smtClean="0"/>
              <a:t>82.665, </a:t>
            </a:r>
            <a:r>
              <a:rPr lang="en-US" sz="2000" dirty="0"/>
              <a:t>calculate the variance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273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5976665" cy="86409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Measures of Dispersion</a:t>
            </a:r>
            <a:endParaRPr lang="ar-IQ" sz="3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47664" y="3645024"/>
                <a:ext cx="5544616" cy="244827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Dispersion is the distance(deviation) away from the center (mean). The distance away from the center is expressed as: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cs typeface="+mj-cs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cs typeface="+mj-cs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cs typeface="+mj-cs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sz="2000" b="1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)</a:t>
                </a:r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47664" y="3645024"/>
                <a:ext cx="5544616" cy="2448272"/>
              </a:xfrm>
              <a:blipFill rotWithShape="1">
                <a:blip r:embed="rId2"/>
                <a:stretch>
                  <a:fillRect t="-3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0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965245" cy="1152128"/>
          </a:xfrm>
        </p:spPr>
        <p:txBody>
          <a:bodyPr>
            <a:normAutofit fontScale="90000"/>
          </a:bodyPr>
          <a:lstStyle/>
          <a:p>
            <a:pPr lvl="0">
              <a:spcBef>
                <a:spcPts val="250"/>
              </a:spcBef>
            </a:pPr>
            <a:r>
              <a:rPr lang="en-US" sz="3100" b="1" dirty="0" smtClean="0">
                <a:solidFill>
                  <a:srgbClr val="002060"/>
                </a:solidFill>
                <a:latin typeface="Arial Black" pitchFamily="34" charset="0"/>
                <a:ea typeface="Verdana" panose="020B0604030504040204" pitchFamily="34" charset="0"/>
              </a:rPr>
              <a:t>Example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  <a:ea typeface="Verdana" panose="020B0604030504040204" pitchFamily="34" charset="0"/>
              </a:rPr>
              <a:t>: </a:t>
            </a:r>
            <a:r>
              <a:rPr lang="en-US" sz="2000" dirty="0" smtClean="0">
                <a:solidFill>
                  <a:prstClr val="black">
                    <a:lumMod val="85000"/>
                    <a:lumOff val="15000"/>
                  </a:prstClr>
                </a:solidFill>
                <a:effectLst/>
                <a:latin typeface="Arial Black" pitchFamily="34" charset="0"/>
                <a:ea typeface="Verdana" panose="020B0604030504040204" pitchFamily="34" charset="0"/>
                <a:cs typeface="+mn-cs"/>
              </a:rPr>
              <a:t>These data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effectLst/>
                <a:latin typeface="Arial Black" pitchFamily="34" charset="0"/>
                <a:ea typeface="Verdana" panose="020B0604030504040204" pitchFamily="34" charset="0"/>
                <a:cs typeface="+mn-cs"/>
              </a:rPr>
              <a:t>show duration of hospital stay for 5 patients.</a:t>
            </a:r>
            <a:b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effectLst/>
                <a:latin typeface="Arial Black" pitchFamily="34" charset="0"/>
                <a:ea typeface="Verdana" panose="020B0604030504040204" pitchFamily="34" charset="0"/>
                <a:cs typeface="+mn-cs"/>
              </a:rPr>
            </a:br>
            <a:endParaRPr lang="ar-IQ" sz="3200" b="1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060848"/>
            <a:ext cx="6192688" cy="3960440"/>
          </a:xfrm>
        </p:spPr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1110460"/>
                  </p:ext>
                </p:extLst>
              </p:nvPr>
            </p:nvGraphicFramePr>
            <p:xfrm>
              <a:off x="1475656" y="2132856"/>
              <a:ext cx="5951984" cy="3553573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487996"/>
                    <a:gridCol w="1290362"/>
                    <a:gridCol w="1841376"/>
                    <a:gridCol w="1332250"/>
                  </a:tblGrid>
                  <a:tr h="108012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US" sz="2400" b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(</m:t>
                              </m:r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𝒙</m:t>
                              </m:r>
                              <m:r>
                                <a:rPr kumimoji="0" lang="en-US" sz="2400" b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kumimoji="0" lang="en-US" sz="2400" b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2400" b="1" u="none" strike="noStrike" kern="1200" cap="none" spc="0" normalizeH="0" baseline="0" noProof="0" dirty="0" smtClean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</a:rPr>
                            <a:t>)</a:t>
                          </a:r>
                        </a:p>
                        <a:p>
                          <a:pPr rtl="1"/>
                          <a:endParaRPr lang="ar-IQ" sz="20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US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kumimoji="0" lang="en-US" sz="2400" b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ar-IQ" sz="24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sz="1800" b="1" dirty="0" smtClean="0"/>
                            <a:t>Duration of hospital stay</a:t>
                          </a:r>
                          <a:endParaRPr lang="ar-IQ" sz="18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No.</a:t>
                          </a:r>
                          <a:endParaRPr lang="ar-IQ" sz="20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0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2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4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8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5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0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15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total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1110460"/>
                  </p:ext>
                </p:extLst>
              </p:nvPr>
            </p:nvGraphicFramePr>
            <p:xfrm>
              <a:off x="1475656" y="2132856"/>
              <a:ext cx="5951984" cy="3553573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487996"/>
                    <a:gridCol w="1290362"/>
                    <a:gridCol w="1841376"/>
                    <a:gridCol w="1332250"/>
                  </a:tblGrid>
                  <a:tr h="10801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85" r="-300410" b="-2378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5094" t="-5085" r="-245755" b="-2378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sz="1800" b="1" dirty="0" smtClean="0"/>
                            <a:t>Duration of hospital stay</a:t>
                          </a:r>
                          <a:endParaRPr lang="ar-IQ" sz="18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No.</a:t>
                          </a:r>
                          <a:endParaRPr lang="ar-IQ" sz="2000" b="1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0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2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-1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2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4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8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3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11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5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  <a:tr h="412242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0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15</a:t>
                          </a:r>
                          <a:endParaRPr lang="ar-IQ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000" b="1" dirty="0" smtClean="0"/>
                            <a:t>total</a:t>
                          </a:r>
                          <a:endParaRPr lang="ar-IQ" sz="20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5703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908721"/>
                <a:ext cx="6624736" cy="46085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The mean for the data 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= 15/5 = 3 days 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As a rule, the summation of differences away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𝒇𝒓𝒐𝒎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 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𝒕𝒉𝒆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 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𝒎𝒆𝒂𝒏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 = 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𝟎</m:t>
                    </m:r>
                  </m:oMath>
                </a14:m>
                <a:endParaRPr lang="en-US" sz="24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+mj-cs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+mj-cs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+mj-cs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+mj-cs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+mj-cs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+mj-cs"/>
                                </a:rPr>
                                <m:t>𝒙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+mj-cs"/>
                            </a:rPr>
                            <m:t>)</m:t>
                          </m:r>
                        </m:e>
                      </m:nary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=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𝟎</m:t>
                      </m:r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Measures of dispersion tell us  “ how dispersed” the values are from their center .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Measures of dispersion are numerous, e.g. 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Range , variance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𝒔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) , standard deviation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(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𝒔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, coefficient of variation.</a:t>
                </a:r>
              </a:p>
              <a:p>
                <a:pPr marL="0" indent="0" algn="l" rtl="0">
                  <a:buNone/>
                </a:pPr>
                <a:endParaRPr lang="ar-IQ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908721"/>
                <a:ext cx="6624736" cy="4608511"/>
              </a:xfrm>
              <a:blipFill rotWithShape="1">
                <a:blip r:embed="rId2"/>
                <a:stretch>
                  <a:fillRect t="-529" r="-1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01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864095"/>
          </a:xfrm>
        </p:spPr>
        <p:txBody>
          <a:bodyPr anchor="t">
            <a:normAutofit/>
          </a:bodyPr>
          <a:lstStyle/>
          <a:p>
            <a:pPr algn="l" rtl="0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Verdana" panose="020B0604030504040204" pitchFamily="34" charset="0"/>
              </a:rPr>
              <a:t>1- The Range </a:t>
            </a:r>
            <a:endParaRPr lang="ar-IQ" sz="32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60851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Range is the difference between the largest and smallest values , i.e. ,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Maximum value – minimum value 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Example:</a:t>
            </a:r>
            <a:r>
              <a:rPr lang="en-US" sz="2000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 </a:t>
            </a: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No. of absence days of 5 students :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0, 1, 1, 2, 11.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Minimum= 0  days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Maximum= 11 days</a:t>
            </a:r>
          </a:p>
          <a:p>
            <a:pPr marL="0" indent="0" algn="l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  <a:cs typeface="+mj-cs"/>
              </a:rPr>
              <a:t>Range : maximum – minimum = 11 – 0 = 11 days</a:t>
            </a:r>
            <a:endParaRPr lang="ar-IQ" sz="2000" b="1" dirty="0">
              <a:latin typeface="Arial Black" pitchFamily="34" charset="0"/>
              <a:ea typeface="Verdan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876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Verdana" panose="020B0604030504040204" pitchFamily="34" charset="0"/>
              </a:rPr>
              <a:t>2- The variance </a:t>
            </a:r>
            <a:endParaRPr lang="ar-IQ" sz="32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204864"/>
                <a:ext cx="8183880" cy="3179840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Variance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𝒔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) can be calculated as follows: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  <m:t>(</m:t>
                                </m:r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  <m:t>𝒙</m:t>
                                </m:r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+mj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+mj-cs"/>
                                      </a:rPr>
                                      <m:t>𝒙</m:t>
                                    </m:r>
                                  </m:e>
                                </m:acc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+mj-cs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 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=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𝒏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  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j-cs"/>
                  </a:rPr>
                  <a:t>Units of  variance are the squared units of measurement .</a:t>
                </a: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204864"/>
                <a:ext cx="8183880" cy="3179840"/>
              </a:xfrm>
              <a:blipFill rotWithShape="1">
                <a:blip r:embed="rId2"/>
                <a:stretch>
                  <a:fillRect l="-75" t="-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73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548680"/>
                <a:ext cx="8183880" cy="1051560"/>
              </a:xfrm>
            </p:spPr>
            <p:txBody>
              <a:bodyPr>
                <a:normAutofit/>
              </a:bodyPr>
              <a:lstStyle/>
              <a:p>
                <a:pPr lvl="0" algn="l" rtl="0">
                  <a:spcBef>
                    <a:spcPts val="0"/>
                  </a:spcBef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Example: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n-cs"/>
                  </a:rPr>
                  <a:t>These </a:t>
                </a:r>
                <a:r>
                  <a:rPr lang="en-US" sz="24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n-cs"/>
                  </a:rPr>
                  <a:t>data show the weight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n-cs"/>
                  </a:rPr>
                  <a:t>) of 5 children (in kg):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548680"/>
                <a:ext cx="8183880" cy="1051560"/>
              </a:xfrm>
              <a:blipFill rotWithShape="1">
                <a:blip r:embed="rId2"/>
                <a:stretch>
                  <a:fillRect l="-1863" r="-1490" b="-16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19257"/>
            <a:ext cx="6471821" cy="3603812"/>
          </a:xfrm>
        </p:spPr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45272"/>
                  </p:ext>
                </p:extLst>
              </p:nvPr>
            </p:nvGraphicFramePr>
            <p:xfrm>
              <a:off x="1187624" y="2204864"/>
              <a:ext cx="6552728" cy="3528391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638182"/>
                    <a:gridCol w="1638182"/>
                    <a:gridCol w="1638182"/>
                    <a:gridCol w="1638182"/>
                  </a:tblGrid>
                  <a:tr h="713186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320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0" lang="en-US" sz="320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0" lang="en-US" sz="3200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kumimoji="0" lang="en-US" sz="32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0" lang="en-US" sz="320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ar-IQ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US" sz="320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ar-IQ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ar-IQ" sz="32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6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6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4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-2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3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45272"/>
                  </p:ext>
                </p:extLst>
              </p:nvPr>
            </p:nvGraphicFramePr>
            <p:xfrm>
              <a:off x="1187624" y="2204864"/>
              <a:ext cx="6552728" cy="3528391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638182"/>
                    <a:gridCol w="1638182"/>
                    <a:gridCol w="1638182"/>
                    <a:gridCol w="1638182"/>
                  </a:tblGrid>
                  <a:tr h="7131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2" t="-855" r="-299628" b="-399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372" t="-855" r="-199628" b="-399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1119" t="-855" r="-100373" b="-399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855" b="-399145"/>
                          </a:stretch>
                        </a:blipFill>
                      </a:tcPr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6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1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6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4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-2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3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  <a:tr h="563041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0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 smtClean="0">
                              <a:latin typeface="Arial Black" pitchFamily="34" charset="0"/>
                            </a:rPr>
                            <a:t>5</a:t>
                          </a:r>
                          <a:endParaRPr lang="ar-IQ" sz="2400" b="1" dirty="0">
                            <a:latin typeface="Arial Black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133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836712"/>
                <a:ext cx="6840760" cy="5289451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Mean weight for these children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  <a:cs typeface="+mj-cs"/>
                          </a:rPr>
                          <m:t>𝟐𝟓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+mj-cs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 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= 5 kg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𝒙</m:t>
                            </m:r>
                          </m:e>
                        </m:acc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= 0</a:t>
                </a:r>
                <a:endParaRPr lang="en-US" sz="2400" b="1" dirty="0" smtClean="0">
                  <a:solidFill>
                    <a:prstClr val="black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+mj-cs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+mj-cs"/>
                                  </a:rPr>
                                  <m:t>𝒙</m:t>
                                </m:r>
                              </m:e>
                            </m:acc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b="1" dirty="0" smtClean="0"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= 6 kg</a:t>
                </a:r>
                <a:r>
                  <a:rPr lang="en-US" sz="2400" b="1" baseline="30000" dirty="0" smtClean="0"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2        </a:t>
                </a:r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𝒏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−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𝟏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 = 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𝟓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−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𝟏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 = </m:t>
                      </m:r>
                      <m:r>
                        <a:rPr lang="en-US" sz="2400" b="1" i="1" dirty="0" smtClean="0">
                          <a:latin typeface="Cambria Math"/>
                          <a:ea typeface="Verdana" panose="020B0604030504040204" pitchFamily="34" charset="0"/>
                          <a:cs typeface="+mj-cs"/>
                        </a:rPr>
                        <m:t>𝟒</m:t>
                      </m:r>
                    </m:oMath>
                  </m:oMathPara>
                </a14:m>
                <a:endParaRPr lang="en-US" sz="2400" b="1" dirty="0" smtClean="0"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lvl="0" indent="0" algn="l" rtl="0">
                  <a:buNone/>
                </a:pPr>
                <a:r>
                  <a:rPr lang="en-US" sz="2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Variance </a:t>
                </a:r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1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  <m:t>(</m:t>
                                </m:r>
                                <m: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  <a:cs typeface="+mj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  <a:cs typeface="+mj-cs"/>
                                      </a:rPr>
                                      <m:t>𝒙</m:t>
                                    </m:r>
                                  </m:e>
                                </m:acc>
                                <m: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  <a:cs typeface="+mj-cs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1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  <m:t>𝒏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+mj-cs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  = 6/4 = 1.5 </a:t>
                </a:r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kg</a:t>
                </a:r>
                <a:r>
                  <a:rPr lang="en-US" sz="2400" b="1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2</a:t>
                </a:r>
                <a:endPara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836712"/>
                <a:ext cx="6840760" cy="5289451"/>
              </a:xfrm>
              <a:blipFill rotWithShape="1">
                <a:blip r:embed="rId2"/>
                <a:stretch>
                  <a:fillRect l="-5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36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3-The standard Deviation (s)</a:t>
            </a:r>
            <a:endParaRPr lang="ar-IQ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916832"/>
                <a:ext cx="8183880" cy="3755904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latin typeface="Arial Black" pitchFamily="34" charset="0"/>
                    <a:cs typeface="+mj-cs"/>
                  </a:rPr>
                  <a:t>Standard deviation (s) is the square root of the variance.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latin typeface="Arial Black" pitchFamily="34" charset="0"/>
                    <a:cs typeface="+mj-cs"/>
                  </a:rPr>
                  <a:t>Units of the standard deviation are the same units of measurement.</a:t>
                </a: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latin typeface="Arial Black" pitchFamily="34" charset="0"/>
                    <a:cs typeface="+mj-cs"/>
                  </a:rPr>
                  <a:t>The standard deviation can be calculated as follows: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cs typeface="+mj-cs"/>
                        </a:rPr>
                        <m:t>𝒔</m:t>
                      </m:r>
                      <m:r>
                        <a:rPr lang="en-US" sz="24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  <a:cs typeface="+mj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b="1" i="1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1" i="1">
                                              <a:solidFill>
                                                <a:schemeClr val="bg2">
                                                  <a:lumMod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1" i="1">
                                              <a:solidFill>
                                                <a:schemeClr val="bg2">
                                                  <a:lumMod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</m:e>
                                      </m:acc>
                                      <m: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b="1" i="1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2400" b="1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sz="2400" b="1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ar-IQ" sz="2400" b="1" dirty="0">
                  <a:solidFill>
                    <a:schemeClr val="bg2">
                      <a:lumMod val="25000"/>
                    </a:schemeClr>
                  </a:solidFill>
                  <a:latin typeface="Arial Black" pitchFamily="34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916832"/>
                <a:ext cx="8183880" cy="3755904"/>
              </a:xfrm>
              <a:blipFill rotWithShape="1">
                <a:blip r:embed="rId2"/>
                <a:stretch>
                  <a:fillRect l="-75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624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341</TotalTime>
  <Words>748</Words>
  <Application>Microsoft Office PowerPoint</Application>
  <PresentationFormat>عرض على الشاشة (3:4)‏</PresentationFormat>
  <Paragraphs>108</Paragraphs>
  <Slides>14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واجهة</vt:lpstr>
      <vt:lpstr>statistics</vt:lpstr>
      <vt:lpstr>Measures of Dispersion</vt:lpstr>
      <vt:lpstr>Example: These data show duration of hospital stay for 5 patients. </vt:lpstr>
      <vt:lpstr>عرض تقديمي في PowerPoint</vt:lpstr>
      <vt:lpstr>1- The Range </vt:lpstr>
      <vt:lpstr>2- The variance </vt:lpstr>
      <vt:lpstr>Example: These data show the weight (x) of 5 children (in kg):</vt:lpstr>
      <vt:lpstr>عرض تقديمي في PowerPoint</vt:lpstr>
      <vt:lpstr>3-The standard Deviation (s)</vt:lpstr>
      <vt:lpstr>عرض تقديمي في PowerPoint</vt:lpstr>
      <vt:lpstr>عرض تقديمي في PowerPoint</vt:lpstr>
      <vt:lpstr>4-Coefficient of variation </vt:lpstr>
      <vt:lpstr>Example: if it was 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DR.Ahmed Saker 2O11</cp:lastModifiedBy>
  <cp:revision>49</cp:revision>
  <dcterms:created xsi:type="dcterms:W3CDTF">2021-12-13T18:50:38Z</dcterms:created>
  <dcterms:modified xsi:type="dcterms:W3CDTF">2023-11-22T18:44:02Z</dcterms:modified>
</cp:coreProperties>
</file>